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310" r:id="rId3"/>
    <p:sldId id="304" r:id="rId4"/>
    <p:sldId id="312" r:id="rId5"/>
    <p:sldId id="313" r:id="rId6"/>
    <p:sldId id="262" r:id="rId7"/>
    <p:sldId id="263" r:id="rId8"/>
    <p:sldId id="323" r:id="rId9"/>
    <p:sldId id="321" r:id="rId10"/>
    <p:sldId id="267" r:id="rId11"/>
    <p:sldId id="270" r:id="rId12"/>
    <p:sldId id="280" r:id="rId13"/>
    <p:sldId id="277" r:id="rId14"/>
    <p:sldId id="278" r:id="rId15"/>
    <p:sldId id="274" r:id="rId16"/>
    <p:sldId id="275" r:id="rId17"/>
    <p:sldId id="276" r:id="rId18"/>
    <p:sldId id="309" r:id="rId19"/>
    <p:sldId id="324" r:id="rId20"/>
    <p:sldId id="284" r:id="rId21"/>
    <p:sldId id="285" r:id="rId22"/>
    <p:sldId id="286" r:id="rId23"/>
    <p:sldId id="318" r:id="rId24"/>
    <p:sldId id="320" r:id="rId25"/>
    <p:sldId id="319" r:id="rId26"/>
    <p:sldId id="271" r:id="rId27"/>
    <p:sldId id="32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9928-BE7E-4FDC-A6C9-DFAF640F43D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B80D-B424-4E9E-B708-81DDAE389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983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9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9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9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9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D54A9F-A740-4FEA-BE29-49A1C97D82FA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MME Prediction Systems are increasingly used across time scales in the NCEP Model Production Suite</a:t>
            </a:r>
          </a:p>
        </p:txBody>
      </p:sp>
    </p:spTree>
    <p:extLst>
      <p:ext uri="{BB962C8B-B14F-4D97-AF65-F5344CB8AC3E}">
        <p14:creationId xmlns:p14="http://schemas.microsoft.com/office/powerpoint/2010/main" val="17293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r>
              <a:rPr lang="en-N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ordinated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N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egional climate </a:t>
            </a:r>
            <a:r>
              <a:rPr lang="en-N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ownscaling </a:t>
            </a:r>
            <a:r>
              <a:rPr lang="en-N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</a:t>
            </a:r>
            <a:r>
              <a:rPr lang="en-N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periment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(CORDEX)</a:t>
            </a:r>
          </a:p>
          <a:p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OCIMP AR5: Ocean Carbon Model Intercomparison Program</a:t>
            </a:r>
          </a:p>
          <a:p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RCSL: Regional Climate Scenario Library, ADB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6EA9-D963-47A9-B82D-7060B51CC0FB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791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5CF77-25B1-419D-8E7A-C33AB39103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110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227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947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521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75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553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274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197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618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223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927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29EE-82FC-42E6-85AF-CEB7BCD34AAA}" type="datetimeFigureOut">
              <a:rPr lang="en-NZ" smtClean="0"/>
              <a:t>28/08/2013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0422D-F897-4E6D-8EDA-38239CAB62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41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Climate downscaling and impact assessment</a:t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sz="2700" dirty="0" smtClean="0"/>
              <a:t>Larger picture of climate data applications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9243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NZ" dirty="0"/>
          </a:p>
          <a:p>
            <a:r>
              <a:rPr lang="en-NZ" dirty="0" smtClean="0"/>
              <a:t>Yinpeng LI</a:t>
            </a:r>
          </a:p>
          <a:p>
            <a:endParaRPr lang="en-NZ" dirty="0" smtClean="0"/>
          </a:p>
          <a:p>
            <a:r>
              <a:rPr lang="en-NZ" dirty="0" smtClean="0"/>
              <a:t>International Global Change Institute, New Zealand</a:t>
            </a:r>
            <a:endParaRPr lang="en-NZ" dirty="0"/>
          </a:p>
        </p:txBody>
      </p:sp>
      <p:pic>
        <p:nvPicPr>
          <p:cNvPr id="4" name="image0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59453" y="476672"/>
            <a:ext cx="1765300" cy="8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examples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Tajikistan capacity building project (ADB)</a:t>
            </a:r>
          </a:p>
          <a:p>
            <a:r>
              <a:rPr lang="en-NZ" dirty="0" smtClean="0"/>
              <a:t>Mekong River Commission data provision </a:t>
            </a:r>
          </a:p>
          <a:p>
            <a:r>
              <a:rPr lang="en-NZ" dirty="0" smtClean="0"/>
              <a:t>Qatar FIFA  World Cup stadium design</a:t>
            </a:r>
          </a:p>
          <a:p>
            <a:r>
              <a:rPr lang="en-NZ" dirty="0" err="1" smtClean="0"/>
              <a:t>UrbanCLIM</a:t>
            </a:r>
            <a:r>
              <a:rPr lang="en-NZ" dirty="0" smtClean="0"/>
              <a:t>/GENIES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04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Provide climate information to multiple users </a:t>
            </a:r>
            <a:r>
              <a:rPr lang="en-US" b="1" dirty="0" smtClean="0"/>
              <a:t>for Tajikistan (PPCR)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Establishment of a Climate Modelling </a:t>
            </a:r>
            <a:r>
              <a:rPr lang="en-NZ" dirty="0" smtClean="0"/>
              <a:t>Facility </a:t>
            </a:r>
            <a:endParaRPr lang="en-NZ" dirty="0"/>
          </a:p>
          <a:p>
            <a:r>
              <a:rPr lang="en-NZ" dirty="0"/>
              <a:t>	Hardware and support personnel</a:t>
            </a:r>
          </a:p>
          <a:p>
            <a:r>
              <a:rPr lang="en-NZ" dirty="0"/>
              <a:t>Development of Climate Downscaling: </a:t>
            </a:r>
          </a:p>
          <a:p>
            <a:r>
              <a:rPr lang="en-NZ" dirty="0"/>
              <a:t>     	Dynamical downscaling, training and software </a:t>
            </a:r>
          </a:p>
          <a:p>
            <a:r>
              <a:rPr lang="en-NZ" dirty="0"/>
              <a:t>     	Statistical downscaling </a:t>
            </a:r>
          </a:p>
          <a:p>
            <a:r>
              <a:rPr lang="en-NZ" dirty="0"/>
              <a:t>Development of impact assessments for priority sectors and a climate risk screening tool </a:t>
            </a:r>
          </a:p>
          <a:p>
            <a:r>
              <a:rPr lang="en-NZ" dirty="0" smtClean="0"/>
              <a:t>Existing </a:t>
            </a:r>
            <a:r>
              <a:rPr lang="en-NZ" dirty="0"/>
              <a:t>tools (SimCLIM and GENIES) and development plan </a:t>
            </a:r>
          </a:p>
          <a:p>
            <a:r>
              <a:rPr lang="en-NZ" dirty="0"/>
              <a:t>Establish a climate data management system (web and hands on)</a:t>
            </a:r>
          </a:p>
          <a:p>
            <a:r>
              <a:rPr lang="en-NZ" dirty="0" smtClean="0"/>
              <a:t>Develop </a:t>
            </a:r>
            <a:r>
              <a:rPr lang="en-NZ" dirty="0"/>
              <a:t>climate science modules for education curricula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93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Climate modelling facility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73" y="1828379"/>
            <a:ext cx="4161918" cy="2344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583268"/>
            <a:ext cx="4623124" cy="20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Tajikistan hydro power assessment model (concept)</a:t>
            </a:r>
            <a:endParaRPr lang="en-NZ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4812"/>
            <a:ext cx="8759823" cy="49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477000" cy="1630362"/>
          </a:xfrm>
        </p:spPr>
        <p:txBody>
          <a:bodyPr>
            <a:normAutofit/>
          </a:bodyPr>
          <a:lstStyle/>
          <a:p>
            <a:r>
              <a:rPr lang="en-NZ" sz="3600" dirty="0" smtClean="0"/>
              <a:t>Sample out put from SimCLIM, </a:t>
            </a:r>
            <a:br>
              <a:rPr lang="en-NZ" sz="3600" dirty="0" smtClean="0"/>
            </a:br>
            <a:r>
              <a:rPr lang="en-NZ" sz="3600" dirty="0" smtClean="0"/>
              <a:t>high resolution climate data</a:t>
            </a:r>
            <a:endParaRPr lang="en-NZ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1" y="1921437"/>
            <a:ext cx="5800669" cy="300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6092825" cy="31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22" y="12700"/>
            <a:ext cx="7252578" cy="1142984"/>
          </a:xfrm>
        </p:spPr>
        <p:txBody>
          <a:bodyPr>
            <a:normAutofit/>
          </a:bodyPr>
          <a:lstStyle/>
          <a:p>
            <a:r>
              <a:rPr lang="en-NZ" b="1" dirty="0" smtClean="0"/>
              <a:t>FIFA World Cup 2022 stadium</a:t>
            </a:r>
            <a:endParaRPr lang="en-NZ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1" y="4079632"/>
            <a:ext cx="4276005" cy="2219240"/>
          </a:xfr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1138790"/>
            <a:ext cx="3518023" cy="263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65" y="2457360"/>
            <a:ext cx="4429003" cy="254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5905144" cy="1142984"/>
          </a:xfrm>
        </p:spPr>
        <p:txBody>
          <a:bodyPr/>
          <a:lstStyle/>
          <a:p>
            <a:r>
              <a:rPr lang="en-NZ" b="1" dirty="0" smtClean="0"/>
              <a:t>FIFA World Cup 2022</a:t>
            </a:r>
            <a:endParaRPr lang="en-N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4984"/>
            <a:ext cx="7535008" cy="522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FIFA World Cup 2022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5" y="1548207"/>
            <a:ext cx="8511611" cy="450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5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MRC climate change data</a:t>
            </a:r>
            <a:endParaRPr lang="en-N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2" t="3183" r="48548" b="6937"/>
          <a:stretch/>
        </p:blipFill>
        <p:spPr>
          <a:xfrm>
            <a:off x="1484166" y="3789040"/>
            <a:ext cx="2746648" cy="2796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2081" y="2204864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All GCM data from CMIP3 (21) and CMIP5(40) scaling data in an ArcGIS compatible format</a:t>
            </a:r>
          </a:p>
          <a:p>
            <a:endParaRPr lang="en-NZ" dirty="0"/>
          </a:p>
          <a:p>
            <a:r>
              <a:rPr lang="en-NZ" dirty="0" smtClean="0"/>
              <a:t>With Visualization tool</a:t>
            </a:r>
          </a:p>
          <a:p>
            <a:endParaRPr lang="en-NZ" dirty="0"/>
          </a:p>
          <a:p>
            <a:r>
              <a:rPr lang="en-NZ" dirty="0" smtClean="0"/>
              <a:t>Ensemble analysis functions</a:t>
            </a:r>
          </a:p>
          <a:p>
            <a:endParaRPr lang="en-NZ" dirty="0"/>
          </a:p>
          <a:p>
            <a:r>
              <a:rPr lang="en-NZ" dirty="0" smtClean="0"/>
              <a:t>Extract data for sub-basins</a:t>
            </a:r>
          </a:p>
          <a:p>
            <a:endParaRPr lang="en-NZ" dirty="0"/>
          </a:p>
          <a:p>
            <a:r>
              <a:rPr lang="en-NZ" dirty="0" smtClean="0"/>
              <a:t>Change factors for SWAT</a:t>
            </a:r>
          </a:p>
          <a:p>
            <a:endParaRPr lang="en-NZ" dirty="0"/>
          </a:p>
          <a:p>
            <a:r>
              <a:rPr lang="en-NZ" dirty="0" smtClean="0"/>
              <a:t>Station data verification and management</a:t>
            </a:r>
          </a:p>
          <a:p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2857490" cy="31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62" y="-6573"/>
            <a:ext cx="784825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dirty="0" smtClean="0"/>
              <a:t>SimCLIM and GENIES/ </a:t>
            </a:r>
            <a:r>
              <a:rPr lang="en-NZ" dirty="0" err="1" smtClean="0"/>
              <a:t>UrbanCLIM</a:t>
            </a:r>
            <a:endParaRPr lang="en-NZ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9552" y="1052736"/>
            <a:ext cx="8169275" cy="5500688"/>
            <a:chOff x="971600" y="980728"/>
            <a:chExt cx="7848872" cy="5472608"/>
          </a:xfrm>
        </p:grpSpPr>
        <p:sp>
          <p:nvSpPr>
            <p:cNvPr id="5" name="Rounded Rectangle 4"/>
            <p:cNvSpPr/>
            <p:nvPr/>
          </p:nvSpPr>
          <p:spPr>
            <a:xfrm>
              <a:off x="971600" y="980728"/>
              <a:ext cx="7848872" cy="547260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NZ">
                <a:solidFill>
                  <a:srgbClr val="FFFFFF"/>
                </a:solidFill>
              </a:endParaRPr>
            </a:p>
          </p:txBody>
        </p:sp>
        <p:pic>
          <p:nvPicPr>
            <p:cNvPr id="2152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7353" y="1232756"/>
              <a:ext cx="6657363" cy="4968551"/>
            </a:xfrm>
            <a:prstGeom prst="rect">
              <a:avLst/>
            </a:prstGeom>
            <a:noFill/>
            <a:ln w="19050" cap="rnd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544763" y="2447925"/>
            <a:ext cx="3808412" cy="2657475"/>
            <a:chOff x="2483768" y="2204864"/>
            <a:chExt cx="3888432" cy="2748672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483768" y="2204864"/>
              <a:ext cx="3888432" cy="2748672"/>
              <a:chOff x="2375756" y="2757328"/>
              <a:chExt cx="4176464" cy="268910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375756" y="2757328"/>
                <a:ext cx="4176464" cy="2689105"/>
              </a:xfrm>
              <a:prstGeom prst="roundRect">
                <a:avLst/>
              </a:prstGeom>
              <a:solidFill>
                <a:schemeClr val="bg1"/>
              </a:solidFill>
              <a:ln w="8572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NZ">
                  <a:solidFill>
                    <a:srgbClr val="FFFFFF"/>
                  </a:solidFill>
                </a:endParaRPr>
              </a:p>
            </p:txBody>
          </p:sp>
          <p:pic>
            <p:nvPicPr>
              <p:cNvPr id="21523" name="Picture 2" descr="F:\EWDroughtStress(v1.02)\bin\Debug\ICON\SimCLIM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41330" y="2874480"/>
                <a:ext cx="1947632" cy="8505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Oval 11"/>
            <p:cNvSpPr/>
            <p:nvPr/>
          </p:nvSpPr>
          <p:spPr>
            <a:xfrm>
              <a:off x="2568052" y="3676077"/>
              <a:ext cx="2089282" cy="11953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>
                  <a:solidFill>
                    <a:schemeClr val="tx1"/>
                  </a:solidFill>
                </a:rPr>
                <a:t>Climate change and sea level scenarios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68052" y="2286963"/>
              <a:ext cx="2089282" cy="13267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>
                  <a:solidFill>
                    <a:schemeClr val="tx1"/>
                  </a:solidFill>
                </a:rPr>
                <a:t>Generic impact models/tools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354235" y="2993014"/>
              <a:ext cx="1946647" cy="12807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>
                  <a:solidFill>
                    <a:schemeClr val="tx1"/>
                  </a:solidFill>
                </a:rPr>
                <a:t>Risk assessment 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84213" y="1568450"/>
            <a:ext cx="7283450" cy="4875213"/>
            <a:chOff x="644166" y="1379851"/>
            <a:chExt cx="7283561" cy="4875154"/>
          </a:xfrm>
        </p:grpSpPr>
        <p:sp>
          <p:nvSpPr>
            <p:cNvPr id="14" name="Oval 13"/>
            <p:cNvSpPr/>
            <p:nvPr/>
          </p:nvSpPr>
          <p:spPr>
            <a:xfrm>
              <a:off x="3400108" y="4807223"/>
              <a:ext cx="2159033" cy="14477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/>
                <a:t>Specific impact tools built by end users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709955" y="4721499"/>
              <a:ext cx="2105057" cy="14477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/>
                <a:t>Adaptation social economic analysis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44166" y="4146831"/>
              <a:ext cx="2292385" cy="119854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/>
                <a:t>Climate change data library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256064" y="2973682"/>
              <a:ext cx="1671663" cy="1484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/>
                <a:t>Enabling Decision making support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44166" y="1379851"/>
              <a:ext cx="2295560" cy="1269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/>
                <a:t>Direct User </a:t>
              </a:r>
            </a:p>
            <a:p>
              <a:pPr algn="ctr">
                <a:defRPr/>
              </a:pPr>
              <a:r>
                <a:rPr lang="en-NZ" dirty="0"/>
                <a:t>involvement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809970" y="1414776"/>
              <a:ext cx="2105057" cy="1104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/>
                <a:t>Focusing on urban area planning 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 l="57610" t="63702" r="4842" b="22214"/>
          <a:stretch>
            <a:fillRect/>
          </a:stretch>
        </p:blipFill>
        <p:spPr bwMode="auto">
          <a:xfrm>
            <a:off x="3135313" y="1246188"/>
            <a:ext cx="2628900" cy="720725"/>
          </a:xfrm>
          <a:prstGeom prst="rect">
            <a:avLst/>
          </a:prstGeom>
          <a:noFill/>
          <a:ln w="19050" cap="rnd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83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2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76200"/>
            <a:ext cx="8321426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Towards full spectrum weather and climate services</a:t>
            </a:r>
            <a:r>
              <a:rPr lang="en-NZ" sz="2800" b="1" dirty="0"/>
              <a:t>(GFCS)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US" sz="2800" b="1" dirty="0" smtClean="0"/>
              <a:t>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257300"/>
            <a:ext cx="9051925" cy="5538788"/>
            <a:chOff x="0" y="1257300"/>
            <a:chExt cx="9051925" cy="5538788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257300"/>
              <a:ext cx="9051925" cy="5538788"/>
              <a:chOff x="0" y="1257300"/>
              <a:chExt cx="9051925" cy="5538788"/>
            </a:xfrm>
          </p:grpSpPr>
          <p:sp>
            <p:nvSpPr>
              <p:cNvPr id="235574" name="Text Box 54"/>
              <p:cNvSpPr txBox="1">
                <a:spLocks noChangeArrowheads="1"/>
              </p:cNvSpPr>
              <p:nvPr/>
            </p:nvSpPr>
            <p:spPr bwMode="auto">
              <a:xfrm rot="-5400000">
                <a:off x="4960938" y="5889625"/>
                <a:ext cx="1538288" cy="27463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 lIns="91432" tIns="45716" rIns="91432" bIns="45716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Reservoir Control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0" y="1257300"/>
                <a:ext cx="9051925" cy="5524500"/>
                <a:chOff x="0" y="1257300"/>
                <a:chExt cx="9051925" cy="55245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0" y="1494220"/>
                  <a:ext cx="1649413" cy="3685793"/>
                  <a:chOff x="0" y="1494220"/>
                  <a:chExt cx="1649413" cy="3685793"/>
                </a:xfrm>
              </p:grpSpPr>
              <p:grpSp>
                <p:nvGrpSpPr>
                  <p:cNvPr id="80949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365250" y="1494220"/>
                    <a:ext cx="284163" cy="3685793"/>
                    <a:chOff x="878" y="1034"/>
                    <a:chExt cx="179" cy="2229"/>
                  </a:xfrm>
                </p:grpSpPr>
                <p:sp>
                  <p:nvSpPr>
                    <p:cNvPr id="8095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" y="1034"/>
                      <a:ext cx="0" cy="222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095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386" y="2148"/>
                      <a:ext cx="1164" cy="17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67647"/>
                        </a:gs>
                        <a:gs pos="50000">
                          <a:srgbClr val="FFFF99"/>
                        </a:gs>
                        <a:gs pos="100000">
                          <a:srgbClr val="767647"/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algn="ctr" rotWithShape="0">
                        <a:schemeClr val="tx1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1432" tIns="45716" rIns="91432" bIns="45716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9144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Forecast Lead Time</a:t>
                      </a:r>
                    </a:p>
                  </p:txBody>
                </p:sp>
              </p:grpSp>
              <p:grpSp>
                <p:nvGrpSpPr>
                  <p:cNvPr id="8095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0" y="1962178"/>
                    <a:ext cx="1420813" cy="3035943"/>
                    <a:chOff x="18" y="1317"/>
                    <a:chExt cx="895" cy="1836"/>
                  </a:xfrm>
                </p:grpSpPr>
                <p:sp>
                  <p:nvSpPr>
                    <p:cNvPr id="23554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" y="2865"/>
                      <a:ext cx="895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r" defTabSz="91440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Times New Roman" pitchFamily="18" charset="0"/>
                        </a:rPr>
                        <a:t>Warnings &amp; Alert Coordination</a:t>
                      </a:r>
                    </a:p>
                  </p:txBody>
                </p:sp>
                <p:sp>
                  <p:nvSpPr>
                    <p:cNvPr id="23554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" y="2550"/>
                      <a:ext cx="6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r" defTabSz="91440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Times New Roman" pitchFamily="18" charset="0"/>
                        </a:rPr>
                        <a:t>Watches</a:t>
                      </a:r>
                    </a:p>
                  </p:txBody>
                </p:sp>
                <p:sp>
                  <p:nvSpPr>
                    <p:cNvPr id="235548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" y="2235"/>
                      <a:ext cx="7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r" defTabSz="91440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cs typeface="Times New Roman" pitchFamily="18" charset="0"/>
                        </a:rPr>
                        <a:t>Forecasts</a:t>
                      </a:r>
                    </a:p>
                  </p:txBody>
                </p:sp>
                <p:sp>
                  <p:nvSpPr>
                    <p:cNvPr id="80954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" y="1794"/>
                      <a:ext cx="82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r" defTabSz="914400"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Threats Assessments</a:t>
                      </a:r>
                    </a:p>
                  </p:txBody>
                </p:sp>
                <p:sp>
                  <p:nvSpPr>
                    <p:cNvPr id="235550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8" y="1544"/>
                      <a:ext cx="70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r" defTabSz="91440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Times New Roman" pitchFamily="18" charset="0"/>
                        </a:rPr>
                        <a:t>Guidance</a:t>
                      </a:r>
                    </a:p>
                  </p:txBody>
                </p:sp>
                <p:sp>
                  <p:nvSpPr>
                    <p:cNvPr id="235551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8" y="1317"/>
                      <a:ext cx="57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r" defTabSz="91440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Times New Roman" pitchFamily="18" charset="0"/>
                        </a:rPr>
                        <a:t>Outlook</a:t>
                      </a:r>
                    </a:p>
                  </p:txBody>
                </p:sp>
              </p:grpSp>
            </p:grpSp>
            <p:sp>
              <p:nvSpPr>
                <p:cNvPr id="235568" name="Text Box 4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605882" y="5882481"/>
                  <a:ext cx="1524000" cy="2746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>
                  <a:outerShdw algn="ctr" rotWithShape="0">
                    <a:schemeClr val="tx1"/>
                  </a:outerShdw>
                </a:effectLst>
              </p:spPr>
              <p:txBody>
                <a:bodyPr lIns="91432" tIns="45716" rIns="91432" bIns="45716">
                  <a:spAutoFit/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dirty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rPr>
                    <a:t>Space Operations</a:t>
                  </a: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508000" y="1257300"/>
                  <a:ext cx="8543925" cy="5410200"/>
                  <a:chOff x="508000" y="1257300"/>
                  <a:chExt cx="8543925" cy="5410200"/>
                </a:xfrm>
              </p:grpSpPr>
              <p:sp>
                <p:nvSpPr>
                  <p:cNvPr id="80900" name="Freeform 3"/>
                  <p:cNvSpPr>
                    <a:spLocks/>
                  </p:cNvSpPr>
                  <p:nvPr/>
                </p:nvSpPr>
                <p:spPr bwMode="auto">
                  <a:xfrm>
                    <a:off x="2286000" y="1314450"/>
                    <a:ext cx="5640388" cy="3852863"/>
                  </a:xfrm>
                  <a:custGeom>
                    <a:avLst/>
                    <a:gdLst>
                      <a:gd name="T0" fmla="*/ 0 w 2963"/>
                      <a:gd name="T1" fmla="*/ 2147483647 h 2136"/>
                      <a:gd name="T2" fmla="*/ 2147483647 w 2963"/>
                      <a:gd name="T3" fmla="*/ 2147483647 h 2136"/>
                      <a:gd name="T4" fmla="*/ 2147483647 w 2963"/>
                      <a:gd name="T5" fmla="*/ 2147483647 h 2136"/>
                      <a:gd name="T6" fmla="*/ 2147483647 w 2963"/>
                      <a:gd name="T7" fmla="*/ 2147483647 h 2136"/>
                      <a:gd name="T8" fmla="*/ 2147483647 w 2963"/>
                      <a:gd name="T9" fmla="*/ 2147483647 h 2136"/>
                      <a:gd name="T10" fmla="*/ 2147483647 w 2963"/>
                      <a:gd name="T11" fmla="*/ 0 h 2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63"/>
                      <a:gd name="T19" fmla="*/ 0 h 2136"/>
                      <a:gd name="T20" fmla="*/ 2963 w 2963"/>
                      <a:gd name="T21" fmla="*/ 2136 h 2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63" h="2136">
                        <a:moveTo>
                          <a:pt x="0" y="2136"/>
                        </a:moveTo>
                        <a:cubicBezTo>
                          <a:pt x="57" y="1906"/>
                          <a:pt x="114" y="1675"/>
                          <a:pt x="228" y="1445"/>
                        </a:cubicBezTo>
                        <a:cubicBezTo>
                          <a:pt x="342" y="1215"/>
                          <a:pt x="484" y="953"/>
                          <a:pt x="684" y="754"/>
                        </a:cubicBezTo>
                        <a:cubicBezTo>
                          <a:pt x="883" y="555"/>
                          <a:pt x="1162" y="370"/>
                          <a:pt x="1425" y="251"/>
                        </a:cubicBezTo>
                        <a:cubicBezTo>
                          <a:pt x="1688" y="132"/>
                          <a:pt x="2004" y="84"/>
                          <a:pt x="2260" y="42"/>
                        </a:cubicBezTo>
                        <a:cubicBezTo>
                          <a:pt x="2516" y="0"/>
                          <a:pt x="2817" y="9"/>
                          <a:pt x="2963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0901" name="Freeform 4"/>
                  <p:cNvSpPr>
                    <a:spLocks/>
                  </p:cNvSpPr>
                  <p:nvPr/>
                </p:nvSpPr>
                <p:spPr bwMode="auto">
                  <a:xfrm>
                    <a:off x="2286000" y="2628106"/>
                    <a:ext cx="5640388" cy="2569369"/>
                  </a:xfrm>
                  <a:custGeom>
                    <a:avLst/>
                    <a:gdLst>
                      <a:gd name="T0" fmla="*/ 0 w 2964"/>
                      <a:gd name="T1" fmla="*/ 2147483647 h 1753"/>
                      <a:gd name="T2" fmla="*/ 2147483647 w 2964"/>
                      <a:gd name="T3" fmla="*/ 2147483647 h 1753"/>
                      <a:gd name="T4" fmla="*/ 2147483647 w 2964"/>
                      <a:gd name="T5" fmla="*/ 2147483647 h 1753"/>
                      <a:gd name="T6" fmla="*/ 2147483647 w 2964"/>
                      <a:gd name="T7" fmla="*/ 2147483647 h 1753"/>
                      <a:gd name="T8" fmla="*/ 2147483647 w 2964"/>
                      <a:gd name="T9" fmla="*/ 2147483647 h 1753"/>
                      <a:gd name="T10" fmla="*/ 2147483647 w 2964"/>
                      <a:gd name="T11" fmla="*/ 2147483647 h 1753"/>
                      <a:gd name="T12" fmla="*/ 2147483647 w 2964"/>
                      <a:gd name="T13" fmla="*/ 2147483647 h 1753"/>
                      <a:gd name="T14" fmla="*/ 2147483647 w 2964"/>
                      <a:gd name="T15" fmla="*/ 0 h 17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64"/>
                      <a:gd name="T25" fmla="*/ 0 h 1753"/>
                      <a:gd name="T26" fmla="*/ 2964 w 2964"/>
                      <a:gd name="T27" fmla="*/ 1753 h 17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64" h="1753">
                        <a:moveTo>
                          <a:pt x="0" y="1753"/>
                        </a:moveTo>
                        <a:cubicBezTo>
                          <a:pt x="52" y="1624"/>
                          <a:pt x="98" y="1509"/>
                          <a:pt x="170" y="1381"/>
                        </a:cubicBezTo>
                        <a:cubicBezTo>
                          <a:pt x="242" y="1253"/>
                          <a:pt x="341" y="1105"/>
                          <a:pt x="431" y="987"/>
                        </a:cubicBezTo>
                        <a:cubicBezTo>
                          <a:pt x="521" y="869"/>
                          <a:pt x="591" y="772"/>
                          <a:pt x="708" y="672"/>
                        </a:cubicBezTo>
                        <a:cubicBezTo>
                          <a:pt x="825" y="572"/>
                          <a:pt x="969" y="476"/>
                          <a:pt x="1135" y="387"/>
                        </a:cubicBezTo>
                        <a:cubicBezTo>
                          <a:pt x="1301" y="298"/>
                          <a:pt x="1484" y="199"/>
                          <a:pt x="1703" y="139"/>
                        </a:cubicBezTo>
                        <a:cubicBezTo>
                          <a:pt x="1922" y="79"/>
                          <a:pt x="2237" y="50"/>
                          <a:pt x="2447" y="27"/>
                        </a:cubicBezTo>
                        <a:cubicBezTo>
                          <a:pt x="2657" y="4"/>
                          <a:pt x="2856" y="6"/>
                          <a:pt x="296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090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7956551" y="1297385"/>
                    <a:ext cx="0" cy="1313656"/>
                  </a:xfrm>
                  <a:prstGeom prst="line">
                    <a:avLst/>
                  </a:prstGeom>
                  <a:noFill/>
                  <a:ln w="28575">
                    <a:solidFill>
                      <a:srgbClr val="FF9933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3552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08925" y="1634332"/>
                    <a:ext cx="1143000" cy="27699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 dirty="0" smtClean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Uncertainty</a:t>
                    </a:r>
                    <a:endParaRPr lang="en-US" sz="1200" b="1" i="1" dirty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552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2600" y="4708525"/>
                    <a:ext cx="1006475" cy="30480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CC"/>
                      </a:gs>
                      <a:gs pos="100000">
                        <a:srgbClr val="339933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>
                        <a:solidFill>
                          <a:srgbClr val="8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Minutes</a:t>
                    </a:r>
                  </a:p>
                </p:txBody>
              </p:sp>
              <p:sp>
                <p:nvSpPr>
                  <p:cNvPr id="235528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8038" y="4232275"/>
                    <a:ext cx="1020762" cy="3032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CC"/>
                      </a:gs>
                      <a:gs pos="100000">
                        <a:srgbClr val="339933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>
                        <a:solidFill>
                          <a:srgbClr val="8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Hours</a:t>
                    </a:r>
                  </a:p>
                </p:txBody>
              </p:sp>
              <p:sp>
                <p:nvSpPr>
                  <p:cNvPr id="23552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250" y="3754438"/>
                    <a:ext cx="1046163" cy="30162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CC"/>
                      </a:gs>
                      <a:gs pos="100000">
                        <a:srgbClr val="339933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>
                        <a:solidFill>
                          <a:srgbClr val="8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Days</a:t>
                    </a:r>
                  </a:p>
                </p:txBody>
              </p:sp>
              <p:sp>
                <p:nvSpPr>
                  <p:cNvPr id="235530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9700" y="3278188"/>
                    <a:ext cx="1082675" cy="30321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CC"/>
                      </a:gs>
                      <a:gs pos="100000">
                        <a:srgbClr val="339933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>
                        <a:solidFill>
                          <a:srgbClr val="8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1 Week</a:t>
                    </a:r>
                  </a:p>
                </p:txBody>
              </p:sp>
              <p:sp>
                <p:nvSpPr>
                  <p:cNvPr id="2355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4675" y="2814638"/>
                    <a:ext cx="1125538" cy="30321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33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2 Week</a:t>
                    </a:r>
                  </a:p>
                </p:txBody>
              </p:sp>
              <p:sp>
                <p:nvSpPr>
                  <p:cNvPr id="23553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5050" y="2382838"/>
                    <a:ext cx="1179513" cy="30321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33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Months</a:t>
                    </a:r>
                  </a:p>
                </p:txBody>
              </p:sp>
              <p:sp>
                <p:nvSpPr>
                  <p:cNvPr id="23553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325" y="1974850"/>
                    <a:ext cx="1177925" cy="30162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33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Seasons</a:t>
                    </a:r>
                  </a:p>
                </p:txBody>
              </p:sp>
              <p:sp>
                <p:nvSpPr>
                  <p:cNvPr id="23553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30082" y="1671638"/>
                    <a:ext cx="1160462" cy="30321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33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Years</a:t>
                    </a:r>
                  </a:p>
                </p:txBody>
              </p:sp>
              <p:sp>
                <p:nvSpPr>
                  <p:cNvPr id="8091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690563" y="1257300"/>
                    <a:ext cx="7696200" cy="0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8091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482725" y="5049838"/>
                    <a:ext cx="7569200" cy="274637"/>
                    <a:chOff x="952" y="3181"/>
                    <a:chExt cx="4768" cy="173"/>
                  </a:xfrm>
                </p:grpSpPr>
                <p:sp>
                  <p:nvSpPr>
                    <p:cNvPr id="8094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" y="3263"/>
                      <a:ext cx="476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0948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07" y="3181"/>
                      <a:ext cx="783" cy="173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67647"/>
                        </a:gs>
                        <a:gs pos="50000">
                          <a:srgbClr val="FFFF99"/>
                        </a:gs>
                        <a:gs pos="100000">
                          <a:srgbClr val="767647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914400"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Benefits</a:t>
                      </a:r>
                    </a:p>
                  </p:txBody>
                </p:sp>
              </p:grpSp>
              <p:sp>
                <p:nvSpPr>
                  <p:cNvPr id="80925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5081" y="3344864"/>
                    <a:ext cx="2239961" cy="954107"/>
                  </a:xfrm>
                  <a:prstGeom prst="rect">
                    <a:avLst/>
                  </a:prstGeom>
                  <a:ln/>
                  <a:ex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00000"/>
                        </a:solidFill>
                        <a:cs typeface="Arial" pitchFamily="34" charset="0"/>
                      </a:rPr>
                      <a:t>Global Forecast </a:t>
                    </a:r>
                    <a:r>
                      <a:rPr lang="en-US" sz="1400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System</a:t>
                    </a:r>
                  </a:p>
                  <a:p>
                    <a:pPr algn="ctr"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(CFSv2, ECMWF)</a:t>
                    </a:r>
                  </a:p>
                  <a:p>
                    <a:pPr algn="ctr"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Downscaling and statistical modeling</a:t>
                    </a:r>
                    <a:endParaRPr lang="en-US" sz="1400" dirty="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35566" name="Text Box 4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06662" y="5570538"/>
                    <a:ext cx="900113" cy="27463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Maritime</a:t>
                    </a:r>
                  </a:p>
                </p:txBody>
              </p:sp>
              <p:sp>
                <p:nvSpPr>
                  <p:cNvPr id="235567" name="Text Box 4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629569" y="5777707"/>
                    <a:ext cx="1190625" cy="27463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Life &amp; Property</a:t>
                    </a:r>
                  </a:p>
                </p:txBody>
              </p:sp>
              <p:sp>
                <p:nvSpPr>
                  <p:cNvPr id="235569" name="Text Box 4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5957094" y="5641182"/>
                    <a:ext cx="917575" cy="27463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Recreation</a:t>
                    </a:r>
                  </a:p>
                </p:txBody>
              </p:sp>
              <p:sp>
                <p:nvSpPr>
                  <p:cNvPr id="235570" name="Text Box 5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6332538" y="5646738"/>
                    <a:ext cx="928687" cy="27463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Ecosystem</a:t>
                    </a:r>
                  </a:p>
                </p:txBody>
              </p:sp>
              <p:sp>
                <p:nvSpPr>
                  <p:cNvPr id="235571" name="Text Box 5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7300914" y="5683249"/>
                    <a:ext cx="1036637" cy="27463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Environment</a:t>
                    </a:r>
                  </a:p>
                </p:txBody>
              </p:sp>
              <p:sp>
                <p:nvSpPr>
                  <p:cNvPr id="235572" name="Text Box 5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3471069" y="5825331"/>
                    <a:ext cx="1409700" cy="27463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Emergency Mgmt </a:t>
                    </a:r>
                  </a:p>
                </p:txBody>
              </p:sp>
              <p:sp>
                <p:nvSpPr>
                  <p:cNvPr id="235573" name="Text Box 5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5610225" y="5637213"/>
                    <a:ext cx="909637" cy="27463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Agriculture</a:t>
                    </a:r>
                  </a:p>
                </p:txBody>
              </p:sp>
              <p:sp>
                <p:nvSpPr>
                  <p:cNvPr id="235575" name="Text Box 5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4321175" y="5843588"/>
                    <a:ext cx="1296987" cy="27463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Energy Planning</a:t>
                    </a:r>
                  </a:p>
                </p:txBody>
              </p:sp>
              <p:sp>
                <p:nvSpPr>
                  <p:cNvPr id="235576" name="Text Box 5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4123532" y="5645944"/>
                    <a:ext cx="927100" cy="27463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Commerce</a:t>
                    </a:r>
                  </a:p>
                </p:txBody>
              </p:sp>
              <p:sp>
                <p:nvSpPr>
                  <p:cNvPr id="235577" name="Text Box 5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4878388" y="5683250"/>
                    <a:ext cx="1001712" cy="27463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Hydropower</a:t>
                    </a:r>
                  </a:p>
                </p:txBody>
              </p:sp>
              <p:sp>
                <p:nvSpPr>
                  <p:cNvPr id="235578" name="Text Box 5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3293269" y="5714207"/>
                    <a:ext cx="1063625" cy="27463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Fire Weather</a:t>
                    </a:r>
                  </a:p>
                </p:txBody>
              </p:sp>
              <p:sp>
                <p:nvSpPr>
                  <p:cNvPr id="235579" name="Text Box 59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6844509" y="5491955"/>
                    <a:ext cx="666750" cy="27463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Health</a:t>
                    </a:r>
                  </a:p>
                </p:txBody>
              </p:sp>
              <p:sp>
                <p:nvSpPr>
                  <p:cNvPr id="235580" name="Text Box 6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194719" y="5577681"/>
                    <a:ext cx="762000" cy="27463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Aviation</a:t>
                    </a:r>
                  </a:p>
                </p:txBody>
              </p:sp>
              <p:sp>
                <p:nvSpPr>
                  <p:cNvPr id="6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65926" y="1355725"/>
                    <a:ext cx="1160462" cy="2769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33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rPr>
                      <a:t>Decades</a:t>
                    </a:r>
                    <a:endParaRPr lang="en-US" sz="12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6178550" y="2750928"/>
                    <a:ext cx="199866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NZ" dirty="0" smtClean="0"/>
                      <a:t>GCMs (CMIP5)</a:t>
                    </a:r>
                    <a:endParaRPr lang="en-NZ" dirty="0"/>
                  </a:p>
                </p:txBody>
              </p: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2823367" y="4510187"/>
                    <a:ext cx="2008981" cy="52322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NZ" sz="1400" dirty="0" smtClean="0">
                        <a:latin typeface="Arial" pitchFamily="34" charset="0"/>
                        <a:cs typeface="Arial" pitchFamily="34" charset="0"/>
                      </a:rPr>
                      <a:t>MetSevice, MetOcean technologies</a:t>
                    </a:r>
                    <a:endParaRPr lang="en-NZ" sz="1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Text Box 5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7696908" y="5599555"/>
                    <a:ext cx="960503" cy="27699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>
                    <a:outerShdw algn="ctr" rotWithShape="0">
                      <a:schemeClr val="tx1"/>
                    </a:outerShdw>
                  </a:effectLst>
                </p:spPr>
                <p:txBody>
                  <a:bodyPr wrap="none" lIns="91432" tIns="45716" rIns="91432" bIns="45716"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Adaptation </a:t>
                    </a:r>
                    <a:endParaRPr lang="en-US" sz="1200" dirty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000" y="1538355"/>
                    <a:ext cx="912813" cy="2860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r" defTabSz="914400"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 pitchFamily="34" charset="0"/>
                        <a:cs typeface="Times New Roman" pitchFamily="18" charset="0"/>
                      </a:rPr>
                      <a:t>Scenarios</a:t>
                    </a:r>
                    <a:endParaRPr lang="en-US" sz="1200" dirty="0">
                      <a:solidFill>
                        <a:srgbClr val="000000"/>
                      </a:solidFill>
                      <a:latin typeface="Arial" pitchFamily="34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6" name="Text Box 59"/>
            <p:cNvSpPr txBox="1">
              <a:spLocks noChangeArrowheads="1"/>
            </p:cNvSpPr>
            <p:nvPr/>
          </p:nvSpPr>
          <p:spPr bwMode="auto">
            <a:xfrm rot="16200000">
              <a:off x="6908803" y="5666198"/>
              <a:ext cx="1128713" cy="2769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algn="ctr" rotWithShape="0">
                <a:schemeClr val="tx1"/>
              </a:outerShdw>
            </a:effectLst>
          </p:spPr>
          <p:txBody>
            <a:bodyPr wrap="square" lIns="91432" tIns="45716" rIns="91432" bIns="45716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rPr>
                <a:t>Infrastructure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6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9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GENIES </a:t>
            </a:r>
            <a:r>
              <a:rPr lang="en-NZ" dirty="0" err="1" smtClean="0"/>
              <a:t>sectoral</a:t>
            </a:r>
            <a:r>
              <a:rPr lang="en-NZ" dirty="0" smtClean="0"/>
              <a:t> interaction in relation to climate change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86F0-3DBC-4EE6-AC91-81489DA70DBA}" type="slidenum">
              <a:rPr lang="en-NZ" smtClean="0"/>
              <a:pPr/>
              <a:t>20</a:t>
            </a:fld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6156176" y="1532211"/>
            <a:ext cx="289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</a:t>
            </a:r>
            <a:r>
              <a:rPr lang="en-NZ" dirty="0" smtClean="0"/>
              <a:t>limate change issues are central</a:t>
            </a:r>
            <a:endParaRPr lang="en-NZ" dirty="0"/>
          </a:p>
        </p:txBody>
      </p:sp>
      <p:sp>
        <p:nvSpPr>
          <p:cNvPr id="36" name="TextBox 35"/>
          <p:cNvSpPr txBox="1"/>
          <p:nvPr/>
        </p:nvSpPr>
        <p:spPr>
          <a:xfrm>
            <a:off x="6200734" y="3394991"/>
            <a:ext cx="294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In the context of urban planning and policymaking</a:t>
            </a:r>
            <a:endParaRPr lang="en-NZ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99208" y="4106979"/>
            <a:ext cx="27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All sectors link to climate change issues</a:t>
            </a:r>
          </a:p>
          <a:p>
            <a:r>
              <a:rPr lang="en-NZ" dirty="0" smtClean="0"/>
              <a:t>(each sector has a long list of risks and opportunities) </a:t>
            </a:r>
            <a:endParaRPr lang="en-NZ" dirty="0"/>
          </a:p>
        </p:txBody>
      </p:sp>
      <p:sp>
        <p:nvSpPr>
          <p:cNvPr id="38" name="Rectangle 37"/>
          <p:cNvSpPr/>
          <p:nvPr/>
        </p:nvSpPr>
        <p:spPr>
          <a:xfrm>
            <a:off x="6199208" y="234888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dirty="0" smtClean="0">
                <a:solidFill>
                  <a:prstClr val="black"/>
                </a:solidFill>
              </a:rPr>
              <a:t>Risk</a:t>
            </a:r>
            <a:r>
              <a:rPr lang="en-NZ" dirty="0">
                <a:solidFill>
                  <a:prstClr val="black"/>
                </a:solidFill>
              </a:rPr>
              <a:t>, adaptation, </a:t>
            </a:r>
            <a:r>
              <a:rPr lang="en-NZ" dirty="0" smtClean="0">
                <a:solidFill>
                  <a:prstClr val="black"/>
                </a:solidFill>
              </a:rPr>
              <a:t>mitigation and economics are core issues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70382" y="5375798"/>
            <a:ext cx="2594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NZ" dirty="0" smtClean="0">
                <a:solidFill>
                  <a:prstClr val="black"/>
                </a:solidFill>
              </a:rPr>
              <a:t>Sectors interact by nature</a:t>
            </a:r>
          </a:p>
          <a:p>
            <a:pPr lvl="0"/>
            <a:r>
              <a:rPr lang="en-NZ" dirty="0" smtClean="0">
                <a:solidFill>
                  <a:prstClr val="black"/>
                </a:solidFill>
              </a:rPr>
              <a:t>(can be complicated)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1653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Philosophy 1: Out of clutter, find simplicity</a:t>
            </a:r>
            <a:endParaRPr lang="en-NZ" b="1" dirty="0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7211"/>
            <a:ext cx="5673342" cy="442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9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028138"/>
            <a:ext cx="8229600" cy="828726"/>
          </a:xfrm>
        </p:spPr>
        <p:txBody>
          <a:bodyPr>
            <a:normAutofit/>
          </a:bodyPr>
          <a:lstStyle/>
          <a:p>
            <a:r>
              <a:rPr lang="en-NZ" sz="2800" dirty="0" smtClean="0"/>
              <a:t>Modelling methodological structure </a:t>
            </a:r>
            <a:endParaRPr lang="en-N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86F0-3DBC-4EE6-AC91-81489DA70DBA}" type="slidenum">
              <a:rPr lang="en-NZ" smtClean="0"/>
              <a:pPr/>
              <a:t>21</a:t>
            </a:fld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899056" cy="461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815306" y="2770607"/>
            <a:ext cx="3203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Models must be coupled and developed using an integrated model and system dynamics methodologies. </a:t>
            </a:r>
          </a:p>
          <a:p>
            <a:endParaRPr lang="en-NZ" dirty="0" smtClean="0"/>
          </a:p>
          <a:p>
            <a:r>
              <a:rPr lang="en-NZ" dirty="0" smtClean="0"/>
              <a:t>(Model registry, data exchange, workflow definition)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789873" y="228600"/>
            <a:ext cx="5192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/>
              <a:t>Impact assessment modelling </a:t>
            </a:r>
          </a:p>
          <a:p>
            <a:pPr algn="ctr"/>
            <a:r>
              <a:rPr lang="en-NZ" sz="2800" b="1" dirty="0" smtClean="0"/>
              <a:t>and coupling tools</a:t>
            </a:r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24229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8640"/>
            <a:ext cx="6477000" cy="9361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NZ" sz="3200" b="1" dirty="0" smtClean="0"/>
              <a:t>Dynamic model building and scenario simulation based on system dynamics engine</a:t>
            </a:r>
            <a:endParaRPr lang="en-NZ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600200"/>
            <a:ext cx="3180653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Drag from the toolbox and drop blocks in the canvas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Equation editing and compiling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Connector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Model building and revising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Block and sub-model logos which link to the detail of the block and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Model control parameter setup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Simulation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Results visualization, plot and 2D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Model skin design (change background, insert images, text boxes, logos)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00" t="2133" r="4200" b="11733"/>
          <a:stretch>
            <a:fillRect/>
          </a:stretch>
        </p:blipFill>
        <p:spPr bwMode="auto">
          <a:xfrm>
            <a:off x="3276600" y="1600200"/>
            <a:ext cx="5590670" cy="464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2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Guangzhou urban development master plan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pic>
        <p:nvPicPr>
          <p:cNvPr id="4" name="Content Placeholder 3" descr="城市概况-06aa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1784"/>
            <a:ext cx="2732846" cy="379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广州市空间结构图 拷贝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796776" cy="3542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56612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HK" dirty="0"/>
              <a:t>East and South are major directions for development</a:t>
            </a:r>
            <a:endParaRPr lang="en-NZ" dirty="0"/>
          </a:p>
          <a:p>
            <a:pPr lvl="0"/>
            <a:r>
              <a:rPr lang="en-HK" dirty="0"/>
              <a:t>Spatial strategy: Expanding South, Optimising  North, Developing East, Combining West</a:t>
            </a:r>
            <a:endParaRPr lang="en-NZ" dirty="0"/>
          </a:p>
          <a:p>
            <a:r>
              <a:rPr lang="en-HK" dirty="0"/>
              <a:t>Guangzhou has been always the hub and commercial centre regionally due to the unique location for good port</a:t>
            </a:r>
            <a:endParaRPr lang="en-NZ" dirty="0"/>
          </a:p>
          <a:p>
            <a:pPr lvl="0"/>
            <a:r>
              <a:rPr lang="en-HK" dirty="0"/>
              <a:t>the city expanded along the river down stream</a:t>
            </a:r>
            <a:endParaRPr lang="en-NZ" dirty="0"/>
          </a:p>
          <a:p>
            <a:pPr lvl="0"/>
            <a:r>
              <a:rPr lang="en-HK" dirty="0"/>
              <a:t>Since trade has been playing critical role in Guangzhou's economy, port has been indispensable part of the city for centuries</a:t>
            </a:r>
            <a:endParaRPr lang="en-NZ" dirty="0"/>
          </a:p>
          <a:p>
            <a:pPr lvl="0"/>
            <a:r>
              <a:rPr lang="en-HK" dirty="0"/>
              <a:t>the relationship between the city and the water is the essential topic for planners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80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Water resources management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022304" cy="3804865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64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Water management concept model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083241" cy="4953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Process  for  GENIES/</a:t>
            </a:r>
            <a:r>
              <a:rPr lang="en-US" b="1" dirty="0" err="1" smtClean="0"/>
              <a:t>UrbanCLIM</a:t>
            </a:r>
            <a:r>
              <a:rPr lang="en-US" b="1" dirty="0" smtClean="0"/>
              <a:t> application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0" y="2492896"/>
            <a:ext cx="2339752" cy="3024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Story boarding,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Clear of the question and problem identification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79712" y="1124744"/>
            <a:ext cx="2088232" cy="3024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availability  assessment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35696" y="3933056"/>
            <a:ext cx="1944216" cy="26642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 conceptual, modelling feasibility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19872" y="2492896"/>
            <a:ext cx="1944216" cy="30963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building: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linkage and algorisms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88024" y="1772816"/>
            <a:ext cx="1944216" cy="23762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testing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4008" y="4553744"/>
            <a:ext cx="1872208" cy="2304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Scenarios simulation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6136" y="3429000"/>
            <a:ext cx="1512168" cy="17784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Analysis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4288" y="3284984"/>
            <a:ext cx="1979712" cy="20162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Visualization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23728" y="3573016"/>
            <a:ext cx="5688632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Thank you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28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User groups are hungry for data </a:t>
            </a:r>
            <a:br>
              <a:rPr lang="en-NZ" dirty="0" smtClean="0"/>
            </a:br>
            <a:r>
              <a:rPr lang="en-NZ" dirty="0"/>
              <a:t>(big </a:t>
            </a:r>
            <a:r>
              <a:rPr lang="en-NZ" dirty="0" smtClean="0"/>
              <a:t>meal </a:t>
            </a:r>
            <a:r>
              <a:rPr lang="en-NZ" dirty="0" err="1" smtClean="0"/>
              <a:t>vs</a:t>
            </a:r>
            <a:r>
              <a:rPr lang="en-NZ" dirty="0" smtClean="0"/>
              <a:t> fast food)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424936" cy="4525963"/>
          </a:xfrm>
        </p:spPr>
        <p:txBody>
          <a:bodyPr/>
          <a:lstStyle/>
          <a:p>
            <a:r>
              <a:rPr lang="en-NZ" dirty="0" smtClean="0"/>
              <a:t>Academic and research program</a:t>
            </a:r>
          </a:p>
          <a:p>
            <a:r>
              <a:rPr lang="en-NZ" dirty="0" err="1"/>
              <a:t>Sectoral</a:t>
            </a:r>
            <a:r>
              <a:rPr lang="en-NZ" dirty="0"/>
              <a:t> assessment: </a:t>
            </a:r>
            <a:r>
              <a:rPr lang="en-NZ" dirty="0" smtClean="0"/>
              <a:t>health, energy, transport, food</a:t>
            </a:r>
            <a:endParaRPr lang="en-NZ" dirty="0"/>
          </a:p>
          <a:p>
            <a:r>
              <a:rPr lang="en-NZ" dirty="0" smtClean="0"/>
              <a:t>National</a:t>
            </a:r>
            <a:r>
              <a:rPr lang="en-NZ" dirty="0"/>
              <a:t>, regional, and urban </a:t>
            </a:r>
            <a:r>
              <a:rPr lang="en-NZ" dirty="0" smtClean="0"/>
              <a:t>planning</a:t>
            </a:r>
          </a:p>
          <a:p>
            <a:r>
              <a:rPr lang="en-NZ" dirty="0" smtClean="0"/>
              <a:t>Capacity building projects </a:t>
            </a:r>
            <a:endParaRPr lang="en-NZ" dirty="0"/>
          </a:p>
          <a:p>
            <a:r>
              <a:rPr lang="en-NZ" dirty="0" smtClean="0"/>
              <a:t>Consultancy firms: local planning</a:t>
            </a:r>
          </a:p>
          <a:p>
            <a:r>
              <a:rPr lang="en-NZ" dirty="0" smtClean="0"/>
              <a:t>Infrastructure projects: water supply, drainage system, transportation, stadium.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39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69531"/>
            <a:ext cx="4593641" cy="40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40895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+mj-lt"/>
              </a:rPr>
              <a:t>Climate change projection Uncertainty Cascade</a:t>
            </a:r>
          </a:p>
          <a:p>
            <a:pPr algn="ctr"/>
            <a:r>
              <a:rPr lang="en-NZ" sz="3200" b="1" dirty="0" smtClean="0">
                <a:latin typeface="+mj-lt"/>
              </a:rPr>
              <a:t>and data requirement</a:t>
            </a:r>
            <a:endParaRPr lang="en-NZ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7169" y="2420888"/>
            <a:ext cx="3975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Legitimate (authorized)</a:t>
            </a:r>
          </a:p>
          <a:p>
            <a:endParaRPr lang="en-US" sz="2400" dirty="0" smtClean="0"/>
          </a:p>
          <a:p>
            <a:r>
              <a:rPr lang="en-US" sz="2400" dirty="0" smtClean="0"/>
              <a:t>Credible (reliable sources)</a:t>
            </a:r>
          </a:p>
          <a:p>
            <a:endParaRPr lang="en-US" sz="2400" dirty="0" smtClean="0"/>
          </a:p>
          <a:p>
            <a:r>
              <a:rPr lang="en-US" sz="2400" dirty="0" smtClean="0"/>
              <a:t>Plausible (compatible format)</a:t>
            </a:r>
          </a:p>
          <a:p>
            <a:endParaRPr lang="en-US" sz="2400" dirty="0" smtClean="0"/>
          </a:p>
          <a:p>
            <a:r>
              <a:rPr lang="en-US" sz="2400" dirty="0" smtClean="0"/>
              <a:t>Actionable </a:t>
            </a:r>
          </a:p>
          <a:p>
            <a:r>
              <a:rPr lang="en-US" sz="2400" dirty="0" smtClean="0"/>
              <a:t>(practical, applicable for impact analysis)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7008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data needs to be: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833" y="238336"/>
            <a:ext cx="6665801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Development ladder of </a:t>
            </a:r>
            <a:r>
              <a:rPr lang="en-US" sz="3200" b="1" dirty="0"/>
              <a:t>adaptation</a:t>
            </a:r>
            <a:br>
              <a:rPr lang="en-US" sz="3200" b="1" dirty="0"/>
            </a:br>
            <a:r>
              <a:rPr lang="en-US" sz="3200" b="1" dirty="0" smtClean="0"/>
              <a:t>from concept to good practice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 rot="10800000">
            <a:off x="323528" y="1916832"/>
            <a:ext cx="461665" cy="3528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b="1" dirty="0" smtClean="0"/>
              <a:t>Human knowledge and capacity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35695" y="5157192"/>
            <a:ext cx="2258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Concepts and ideas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77560" y="4581128"/>
            <a:ext cx="2099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Theory framework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7529" y="4005064"/>
            <a:ext cx="21698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Experiment and trial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7444" y="2924944"/>
            <a:ext cx="16799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7367" y="1916832"/>
            <a:ext cx="16799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Good practice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67417" y="2420888"/>
            <a:ext cx="1819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Best effort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77482" y="3429000"/>
            <a:ext cx="1889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Tools and data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7645" y="5661248"/>
            <a:ext cx="2166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Problem and risks</a:t>
            </a:r>
            <a:endParaRPr lang="en-US" b="1" dirty="0"/>
          </a:p>
        </p:txBody>
      </p:sp>
      <p:sp>
        <p:nvSpPr>
          <p:cNvPr id="20" name="Notched Right Arrow 19"/>
          <p:cNvSpPr/>
          <p:nvPr/>
        </p:nvSpPr>
        <p:spPr>
          <a:xfrm rot="19061762">
            <a:off x="986517" y="3066728"/>
            <a:ext cx="4558386" cy="738157"/>
          </a:xfrm>
          <a:prstGeom prst="notchedRightArrow">
            <a:avLst>
              <a:gd name="adj1" fmla="val 50000"/>
              <a:gd name="adj2" fmla="val 481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Data and tool library building</a:t>
            </a:r>
            <a:endParaRPr lang="en-NZ" dirty="0"/>
          </a:p>
        </p:txBody>
      </p:sp>
      <p:sp>
        <p:nvSpPr>
          <p:cNvPr id="21" name="Notched Right Arrow 20"/>
          <p:cNvSpPr/>
          <p:nvPr/>
        </p:nvSpPr>
        <p:spPr>
          <a:xfrm rot="19066019">
            <a:off x="3683422" y="4254792"/>
            <a:ext cx="4123571" cy="738157"/>
          </a:xfrm>
          <a:prstGeom prst="notchedRightArrow">
            <a:avLst>
              <a:gd name="adj1" fmla="val 50000"/>
              <a:gd name="adj2" fmla="val 481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Capacity building and mainstreaming</a:t>
            </a:r>
            <a:endParaRPr lang="en-NZ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97652" y="6237312"/>
            <a:ext cx="7419591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39952" y="6309320"/>
            <a:ext cx="251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7652" y="1412776"/>
            <a:ext cx="0" cy="491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897267" y="1412776"/>
            <a:ext cx="448766" cy="4701872"/>
            <a:chOff x="7897267" y="1412776"/>
            <a:chExt cx="448766" cy="4701872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7897267" y="1412776"/>
              <a:ext cx="419977" cy="4701872"/>
            </a:xfrm>
            <a:prstGeom prst="downArrow">
              <a:avLst>
                <a:gd name="adj1" fmla="val 100000"/>
                <a:gd name="adj2" fmla="val 5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0800000">
              <a:off x="7897267" y="1988838"/>
              <a:ext cx="448766" cy="39604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NZ" b="1" dirty="0" smtClean="0"/>
                <a:t>Public engagement and application</a:t>
              </a:r>
              <a:endParaRPr lang="en-N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62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25538"/>
            <a:ext cx="224155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923" y="3860800"/>
            <a:ext cx="1406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ight Arrow 52"/>
          <p:cNvSpPr/>
          <p:nvPr/>
        </p:nvSpPr>
        <p:spPr>
          <a:xfrm>
            <a:off x="4283968" y="1772816"/>
            <a:ext cx="20162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6633" name="TextBox 53"/>
          <p:cNvSpPr txBox="1">
            <a:spLocks noChangeArrowheads="1"/>
          </p:cNvSpPr>
          <p:nvPr/>
        </p:nvSpPr>
        <p:spPr bwMode="auto">
          <a:xfrm>
            <a:off x="4355976" y="1124744"/>
            <a:ext cx="216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b="1" dirty="0">
                <a:solidFill>
                  <a:srgbClr val="002060"/>
                </a:solidFill>
              </a:rPr>
              <a:t>Statistical downscaling 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8028385" y="2603404"/>
            <a:ext cx="72008" cy="12245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6635" name="TextBox 55"/>
          <p:cNvSpPr txBox="1">
            <a:spLocks noChangeArrowheads="1"/>
          </p:cNvSpPr>
          <p:nvPr/>
        </p:nvSpPr>
        <p:spPr bwMode="auto">
          <a:xfrm>
            <a:off x="6156176" y="2780928"/>
            <a:ext cx="1907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SD + Pattern </a:t>
            </a:r>
            <a:r>
              <a:rPr lang="en-NZ" b="1" dirty="0">
                <a:solidFill>
                  <a:srgbClr val="002060"/>
                </a:solidFill>
              </a:rPr>
              <a:t>scaling, </a:t>
            </a:r>
          </a:p>
          <a:p>
            <a:r>
              <a:rPr lang="en-NZ" b="1" dirty="0" smtClean="0">
                <a:solidFill>
                  <a:srgbClr val="002060"/>
                </a:solidFill>
              </a:rPr>
              <a:t>Interpolation</a:t>
            </a:r>
            <a:endParaRPr lang="en-NZ" b="1" dirty="0">
              <a:solidFill>
                <a:srgbClr val="002060"/>
              </a:solidFill>
            </a:endParaRPr>
          </a:p>
        </p:txBody>
      </p:sp>
      <p:pic>
        <p:nvPicPr>
          <p:cNvPr id="26636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41168"/>
            <a:ext cx="2427288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7" name="TextBox 57"/>
          <p:cNvSpPr txBox="1">
            <a:spLocks noChangeArrowheads="1"/>
          </p:cNvSpPr>
          <p:nvPr/>
        </p:nvSpPr>
        <p:spPr bwMode="auto">
          <a:xfrm>
            <a:off x="5724128" y="4725144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srgbClr val="002060"/>
                </a:solidFill>
              </a:rPr>
              <a:t>Impact assessment</a:t>
            </a:r>
          </a:p>
        </p:txBody>
      </p:sp>
      <p:sp>
        <p:nvSpPr>
          <p:cNvPr id="59" name="Right Arrow 58"/>
          <p:cNvSpPr/>
          <p:nvPr/>
        </p:nvSpPr>
        <p:spPr>
          <a:xfrm rot="10800000">
            <a:off x="5940152" y="5445220"/>
            <a:ext cx="1224136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60" name="Down Arrow 59"/>
          <p:cNvSpPr/>
          <p:nvPr/>
        </p:nvSpPr>
        <p:spPr>
          <a:xfrm>
            <a:off x="1763688" y="2276872"/>
            <a:ext cx="72008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266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052737"/>
            <a:ext cx="2843808" cy="14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068960"/>
            <a:ext cx="1800225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" name="Down Arrow 76"/>
          <p:cNvSpPr/>
          <p:nvPr/>
        </p:nvSpPr>
        <p:spPr>
          <a:xfrm>
            <a:off x="1907704" y="4221088"/>
            <a:ext cx="72008" cy="7200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6645" name="TextBox 77"/>
          <p:cNvSpPr txBox="1">
            <a:spLocks noChangeArrowheads="1"/>
          </p:cNvSpPr>
          <p:nvPr/>
        </p:nvSpPr>
        <p:spPr bwMode="auto">
          <a:xfrm>
            <a:off x="251520" y="4365104"/>
            <a:ext cx="172819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srgbClr val="002060"/>
                </a:solidFill>
              </a:rPr>
              <a:t>Impact assessment</a:t>
            </a:r>
          </a:p>
        </p:txBody>
      </p:sp>
      <p:sp>
        <p:nvSpPr>
          <p:cNvPr id="26646" name="TextBox 79"/>
          <p:cNvSpPr txBox="1">
            <a:spLocks noChangeArrowheads="1"/>
          </p:cNvSpPr>
          <p:nvPr/>
        </p:nvSpPr>
        <p:spPr bwMode="auto">
          <a:xfrm>
            <a:off x="1025860" y="260648"/>
            <a:ext cx="7596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b="1" dirty="0" smtClean="0">
                <a:solidFill>
                  <a:srgbClr val="C00000"/>
                </a:solidFill>
              </a:rPr>
              <a:t>Downscaling</a:t>
            </a:r>
            <a:r>
              <a:rPr lang="en-NZ" sz="2400" b="1" dirty="0">
                <a:solidFill>
                  <a:srgbClr val="C00000"/>
                </a:solidFill>
              </a:rPr>
              <a:t>, patterns </a:t>
            </a:r>
            <a:r>
              <a:rPr lang="en-NZ" sz="2400" b="1" dirty="0" smtClean="0">
                <a:solidFill>
                  <a:srgbClr val="C00000"/>
                </a:solidFill>
              </a:rPr>
              <a:t>scaling and </a:t>
            </a:r>
            <a:r>
              <a:rPr lang="en-NZ" sz="2400" b="1" dirty="0">
                <a:solidFill>
                  <a:srgbClr val="C00000"/>
                </a:solidFill>
              </a:rPr>
              <a:t>impact assessment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3928" y="443711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Drought risk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435024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Extreme precipitation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7704" y="6093296"/>
            <a:ext cx="316835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Observed precipitation and temperature, …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flipV="1">
            <a:off x="2483768" y="5926420"/>
            <a:ext cx="72008" cy="14401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V="1">
            <a:off x="4283968" y="5915372"/>
            <a:ext cx="72008" cy="144016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994126"/>
            <a:ext cx="1800200" cy="936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7" name="Down Arrow 26"/>
          <p:cNvSpPr/>
          <p:nvPr/>
        </p:nvSpPr>
        <p:spPr>
          <a:xfrm>
            <a:off x="3779912" y="2564904"/>
            <a:ext cx="45719" cy="23042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3928" y="278092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Bias corrected transient  time series</a:t>
            </a:r>
            <a:endParaRPr lang="en-NZ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052736"/>
            <a:ext cx="1944216" cy="14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0" y="242088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GCM</a:t>
            </a:r>
            <a:endParaRPr lang="en-NZ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712" y="24208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RCM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748" y="2766070"/>
            <a:ext cx="8676456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0" name="Rectangle 60"/>
          <p:cNvSpPr>
            <a:spLocks noChangeArrowheads="1"/>
          </p:cNvSpPr>
          <p:nvPr/>
        </p:nvSpPr>
        <p:spPr bwMode="auto">
          <a:xfrm>
            <a:off x="0" y="2852936"/>
            <a:ext cx="1728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600" b="1" dirty="0">
                <a:solidFill>
                  <a:srgbClr val="002060"/>
                </a:solidFill>
              </a:rPr>
              <a:t>Pattern scaling, </a:t>
            </a:r>
          </a:p>
          <a:p>
            <a:r>
              <a:rPr lang="en-NZ" sz="1600" b="1" dirty="0" smtClean="0">
                <a:solidFill>
                  <a:srgbClr val="002060"/>
                </a:solidFill>
              </a:rPr>
              <a:t>Interpolation </a:t>
            </a:r>
            <a:endParaRPr lang="en-NZ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790"/>
            <a:ext cx="8784976" cy="1143000"/>
          </a:xfrm>
        </p:spPr>
        <p:txBody>
          <a:bodyPr>
            <a:normAutofit/>
          </a:bodyPr>
          <a:lstStyle/>
          <a:p>
            <a:r>
              <a:rPr lang="en-NZ" sz="4000" dirty="0" smtClean="0"/>
              <a:t>SimCLIM climate change library method</a:t>
            </a:r>
            <a:endParaRPr lang="en-NZ" sz="4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827584" y="1484784"/>
            <a:ext cx="7769287" cy="4896544"/>
            <a:chOff x="179512" y="980728"/>
            <a:chExt cx="7639250" cy="5328592"/>
          </a:xfrm>
        </p:grpSpPr>
        <p:sp>
          <p:nvSpPr>
            <p:cNvPr id="78" name="Rounded Rectangle 77"/>
            <p:cNvSpPr/>
            <p:nvPr/>
          </p:nvSpPr>
          <p:spPr>
            <a:xfrm>
              <a:off x="179512" y="980728"/>
              <a:ext cx="5184576" cy="532859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5386" y="1340766"/>
              <a:ext cx="1950618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IPCC AR4, AR5 </a:t>
              </a:r>
            </a:p>
            <a:p>
              <a:pPr algn="ctr"/>
              <a:r>
                <a:rPr lang="en-NZ" dirty="0" smtClean="0"/>
                <a:t>GCM atmos. and ocean raw data</a:t>
              </a:r>
              <a:endParaRPr lang="en-NZ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71800" y="1340767"/>
              <a:ext cx="1973796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OCIMP AR5</a:t>
              </a:r>
            </a:p>
            <a:p>
              <a:pPr algn="ctr"/>
              <a:r>
                <a:rPr lang="en-NZ" dirty="0" smtClean="0"/>
                <a:t>Ocean model BGC raw data</a:t>
              </a:r>
              <a:endParaRPr lang="en-NZ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4299" y="2492896"/>
              <a:ext cx="4035758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Patterns scaling, statistical and dynamic downscaling(RCM), data evaluation </a:t>
              </a:r>
              <a:endParaRPr lang="en-NZ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62634" y="3600234"/>
              <a:ext cx="1296144" cy="5933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Normalized patterns</a:t>
              </a:r>
              <a:endParaRPr lang="en-NZ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71936" y="3600236"/>
              <a:ext cx="1368152" cy="59331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Transient  data</a:t>
              </a:r>
              <a:endParaRPr lang="en-NZ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25149" y="3600236"/>
              <a:ext cx="1440160" cy="59331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Performance indicators</a:t>
              </a:r>
              <a:endParaRPr lang="en-NZ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0663" y="4548531"/>
              <a:ext cx="3530699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SimCLIM </a:t>
              </a:r>
            </a:p>
            <a:p>
              <a:pPr algn="ctr"/>
              <a:r>
                <a:rPr lang="en-NZ" dirty="0" smtClean="0"/>
                <a:t>climate change library</a:t>
              </a:r>
              <a:endParaRPr lang="en-NZ" dirty="0"/>
            </a:p>
          </p:txBody>
        </p:sp>
        <p:cxnSp>
          <p:nvCxnSpPr>
            <p:cNvPr id="17" name="Elbow Connector 16"/>
            <p:cNvCxnSpPr>
              <a:stCxn id="5" idx="2"/>
              <a:endCxn id="8" idx="0"/>
            </p:cNvCxnSpPr>
            <p:nvPr/>
          </p:nvCxnSpPr>
          <p:spPr>
            <a:xfrm rot="16200000" flipH="1">
              <a:off x="1952419" y="1793137"/>
              <a:ext cx="288034" cy="111148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6" idx="2"/>
              <a:endCxn id="8" idx="0"/>
            </p:cNvCxnSpPr>
            <p:nvPr/>
          </p:nvCxnSpPr>
          <p:spPr>
            <a:xfrm rot="5400000">
              <a:off x="3061422" y="1795620"/>
              <a:ext cx="288033" cy="110652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2"/>
              <a:endCxn id="10" idx="0"/>
            </p:cNvCxnSpPr>
            <p:nvPr/>
          </p:nvCxnSpPr>
          <p:spPr>
            <a:xfrm rot="5400000">
              <a:off x="1651809" y="2599866"/>
              <a:ext cx="459266" cy="154147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" idx="2"/>
              <a:endCxn id="11" idx="0"/>
            </p:cNvCxnSpPr>
            <p:nvPr/>
          </p:nvCxnSpPr>
          <p:spPr>
            <a:xfrm>
              <a:off x="2652178" y="3140969"/>
              <a:ext cx="3835" cy="4592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8" idx="2"/>
              <a:endCxn id="12" idx="0"/>
            </p:cNvCxnSpPr>
            <p:nvPr/>
          </p:nvCxnSpPr>
          <p:spPr>
            <a:xfrm rot="16200000" flipH="1">
              <a:off x="3219070" y="2574075"/>
              <a:ext cx="459267" cy="159305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10" idx="2"/>
              <a:endCxn id="13" idx="0"/>
            </p:cNvCxnSpPr>
            <p:nvPr/>
          </p:nvCxnSpPr>
          <p:spPr>
            <a:xfrm rot="16200000" flipH="1">
              <a:off x="1705871" y="3598390"/>
              <a:ext cx="354976" cy="154530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2"/>
              <a:endCxn id="13" idx="0"/>
            </p:cNvCxnSpPr>
            <p:nvPr/>
          </p:nvCxnSpPr>
          <p:spPr>
            <a:xfrm>
              <a:off x="2656012" y="4193554"/>
              <a:ext cx="0" cy="354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2" idx="2"/>
              <a:endCxn id="13" idx="0"/>
            </p:cNvCxnSpPr>
            <p:nvPr/>
          </p:nvCxnSpPr>
          <p:spPr>
            <a:xfrm rot="5400000">
              <a:off x="3273133" y="3576434"/>
              <a:ext cx="354977" cy="158921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5658522" y="3830416"/>
              <a:ext cx="2160240" cy="86409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Other climate scenario libraries</a:t>
              </a:r>
            </a:p>
            <a:p>
              <a:pPr algn="ctr"/>
              <a:r>
                <a:rPr lang="en-NZ" dirty="0" smtClean="0"/>
                <a:t>CORDEX (RIMP)</a:t>
              </a:r>
              <a:endParaRPr lang="en-NZ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65386" y="5365141"/>
              <a:ext cx="4180211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SimCLIM climate change scenario and observation data  management tool</a:t>
              </a:r>
              <a:endParaRPr lang="en-NZ" dirty="0"/>
            </a:p>
          </p:txBody>
        </p:sp>
        <p:cxnSp>
          <p:nvCxnSpPr>
            <p:cNvPr id="62" name="Straight Arrow Connector 61"/>
            <p:cNvCxnSpPr>
              <a:stCxn id="13" idx="2"/>
              <a:endCxn id="57" idx="0"/>
            </p:cNvCxnSpPr>
            <p:nvPr/>
          </p:nvCxnSpPr>
          <p:spPr>
            <a:xfrm flipH="1">
              <a:off x="2655491" y="5124595"/>
              <a:ext cx="521" cy="240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ounded Rectangle 80"/>
          <p:cNvSpPr/>
          <p:nvPr/>
        </p:nvSpPr>
        <p:spPr>
          <a:xfrm>
            <a:off x="6408244" y="5414449"/>
            <a:ext cx="2197012" cy="7278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Observation data</a:t>
            </a:r>
            <a:endParaRPr lang="en-NZ" dirty="0"/>
          </a:p>
        </p:txBody>
      </p:sp>
      <p:cxnSp>
        <p:nvCxnSpPr>
          <p:cNvPr id="84" name="Elbow Connector 83"/>
          <p:cNvCxnSpPr>
            <a:stCxn id="56" idx="1"/>
            <a:endCxn id="57" idx="3"/>
          </p:cNvCxnSpPr>
          <p:nvPr/>
        </p:nvCxnSpPr>
        <p:spPr>
          <a:xfrm rot="10800000" flipV="1">
            <a:off x="5471393" y="4500432"/>
            <a:ext cx="928466" cy="12779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81" idx="1"/>
            <a:endCxn id="57" idx="3"/>
          </p:cNvCxnSpPr>
          <p:nvPr/>
        </p:nvCxnSpPr>
        <p:spPr>
          <a:xfrm rot="10800000" flipV="1">
            <a:off x="5471394" y="5778380"/>
            <a:ext cx="936851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446343" y="2724634"/>
            <a:ext cx="2111968" cy="8949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Other model data </a:t>
            </a:r>
            <a:endParaRPr lang="en-NZ" dirty="0"/>
          </a:p>
        </p:txBody>
      </p:sp>
      <p:cxnSp>
        <p:nvCxnSpPr>
          <p:cNvPr id="90" name="Straight Arrow Connector 89"/>
          <p:cNvCxnSpPr>
            <a:stCxn id="87" idx="1"/>
            <a:endCxn id="8" idx="3"/>
          </p:cNvCxnSpPr>
          <p:nvPr/>
        </p:nvCxnSpPr>
        <p:spPr>
          <a:xfrm flipH="1">
            <a:off x="5394568" y="3172107"/>
            <a:ext cx="1051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7"/>
            <a:ext cx="8229600" cy="1143000"/>
          </a:xfrm>
        </p:spPr>
        <p:txBody>
          <a:bodyPr/>
          <a:lstStyle/>
          <a:p>
            <a:r>
              <a:rPr lang="en-NZ" dirty="0" smtClean="0"/>
              <a:t>Ready to go information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05" y="5517232"/>
            <a:ext cx="1758495" cy="13585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Climate change signal (increase or decrease)</a:t>
            </a:r>
          </a:p>
          <a:p>
            <a:r>
              <a:rPr lang="en-NZ" dirty="0" smtClean="0"/>
              <a:t>Highest risk level</a:t>
            </a:r>
          </a:p>
          <a:p>
            <a:r>
              <a:rPr lang="en-NZ" dirty="0" smtClean="0"/>
              <a:t>Ensemble</a:t>
            </a:r>
            <a:endParaRPr lang="en-NZ" dirty="0" smtClean="0"/>
          </a:p>
          <a:p>
            <a:r>
              <a:rPr lang="en-NZ" dirty="0" smtClean="0"/>
              <a:t>Visualization</a:t>
            </a:r>
          </a:p>
          <a:p>
            <a:r>
              <a:rPr lang="en-NZ" dirty="0" smtClean="0"/>
              <a:t>Suit to non hydro-met </a:t>
            </a:r>
            <a:r>
              <a:rPr lang="en-NZ" dirty="0" smtClean="0"/>
              <a:t>modellers</a:t>
            </a:r>
          </a:p>
          <a:p>
            <a:r>
              <a:rPr lang="en-NZ" dirty="0" smtClean="0"/>
              <a:t>Policy makers and resource managers</a:t>
            </a:r>
            <a:endParaRPr lang="en-NZ" dirty="0" smtClean="0"/>
          </a:p>
          <a:p>
            <a:r>
              <a:rPr lang="en-NZ" dirty="0" smtClean="0"/>
              <a:t>Need training and ICT specialists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790" y="3606247"/>
            <a:ext cx="1706343" cy="16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1123"/>
            <a:ext cx="8187765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An ideal knowledge  management system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4800" y="1539081"/>
            <a:ext cx="8566533" cy="4343400"/>
            <a:chOff x="304799" y="1752600"/>
            <a:chExt cx="8566533" cy="4343400"/>
          </a:xfrm>
        </p:grpSpPr>
        <p:grpSp>
          <p:nvGrpSpPr>
            <p:cNvPr id="17" name="Group 16"/>
            <p:cNvGrpSpPr/>
            <p:nvPr/>
          </p:nvGrpSpPr>
          <p:grpSpPr>
            <a:xfrm>
              <a:off x="304799" y="1752600"/>
              <a:ext cx="5798081" cy="4343400"/>
              <a:chOff x="304799" y="1752600"/>
              <a:chExt cx="5798081" cy="43434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00400" y="1752600"/>
                <a:ext cx="2902480" cy="4343400"/>
                <a:chOff x="3012616" y="1852670"/>
                <a:chExt cx="3140607" cy="43434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012616" y="1852670"/>
                  <a:ext cx="3140607" cy="4343400"/>
                  <a:chOff x="616449" y="1928870"/>
                  <a:chExt cx="3140607" cy="4343400"/>
                </a:xfrm>
              </p:grpSpPr>
              <p:sp>
                <p:nvSpPr>
                  <p:cNvPr id="4" name="Flowchart: Alternate Process 3"/>
                  <p:cNvSpPr/>
                  <p:nvPr/>
                </p:nvSpPr>
                <p:spPr>
                  <a:xfrm>
                    <a:off x="616449" y="1928870"/>
                    <a:ext cx="3140607" cy="4343400"/>
                  </a:xfrm>
                  <a:prstGeom prst="flowChartAlternateProcess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NZ" dirty="0" smtClean="0">
                        <a:solidFill>
                          <a:schemeClr val="tx1"/>
                        </a:solidFill>
                      </a:rPr>
                      <a:t>Climate data library</a:t>
                    </a:r>
                  </a:p>
                  <a:p>
                    <a:pPr algn="ctr"/>
                    <a:endParaRPr lang="en-NZ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NZ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724723" y="2503842"/>
                    <a:ext cx="2968258" cy="6858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NZ" dirty="0" smtClean="0">
                        <a:solidFill>
                          <a:schemeClr val="tx1"/>
                        </a:solidFill>
                      </a:rPr>
                      <a:t>Downscaled climate change projections</a:t>
                    </a:r>
                    <a:endParaRPr lang="en-NZ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724723" y="3436540"/>
                    <a:ext cx="2968259" cy="6858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NZ" dirty="0" smtClean="0">
                        <a:solidFill>
                          <a:schemeClr val="tx1"/>
                        </a:solidFill>
                      </a:rPr>
                      <a:t>Spatial and time series data derived from observation  </a:t>
                    </a:r>
                    <a:endParaRPr lang="en-NZ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743098" y="4369238"/>
                    <a:ext cx="2949883" cy="6858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NZ" dirty="0" smtClean="0">
                        <a:solidFill>
                          <a:schemeClr val="tx1"/>
                        </a:solidFill>
                      </a:rPr>
                      <a:t>GIS data for impact assessment models</a:t>
                    </a:r>
                    <a:endParaRPr lang="en-NZ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3120890" y="5207306"/>
                  <a:ext cx="2949883" cy="6858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dirty="0" smtClean="0">
                      <a:solidFill>
                        <a:schemeClr val="tx1"/>
                      </a:solidFill>
                    </a:rPr>
                    <a:t>Other data for national and local applications</a:t>
                  </a:r>
                  <a:endParaRPr lang="en-NZ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Rounded Rectangle 10"/>
              <p:cNvSpPr/>
              <p:nvPr/>
            </p:nvSpPr>
            <p:spPr>
              <a:xfrm>
                <a:off x="304799" y="1752600"/>
                <a:ext cx="2514601" cy="43433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Hands-on Software</a:t>
                </a: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00" y="2351441"/>
                <a:ext cx="22098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Data management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7200" y="3276600"/>
                <a:ext cx="2209800" cy="70088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Data statistics and analysis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4178142"/>
                <a:ext cx="2209800" cy="71596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Impact assessment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00" y="5107236"/>
                <a:ext cx="22098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Visualization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356732" y="1753518"/>
              <a:ext cx="2514600" cy="4342481"/>
              <a:chOff x="6356732" y="1753518"/>
              <a:chExt cx="2514600" cy="427213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356732" y="1753518"/>
                <a:ext cx="2514600" cy="427213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Web applications</a:t>
                </a: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  <a:p>
                <a:pPr algn="ctr"/>
                <a:endParaRPr lang="en-NZ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83880" y="2327572"/>
                <a:ext cx="2279120" cy="7096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Interactive data query and download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83880" y="3276600"/>
                <a:ext cx="2279120" cy="70088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Impact assessment outputs visualization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73554" y="4138865"/>
                <a:ext cx="2279120" cy="70113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User space for upload data and forum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54502" y="5052909"/>
                <a:ext cx="2279120" cy="6800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>
                    <a:solidFill>
                      <a:schemeClr val="tx1"/>
                    </a:solidFill>
                  </a:rPr>
                  <a:t>Documentation and training materials</a:t>
                </a:r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175141" y="6083141"/>
            <a:ext cx="4953000" cy="648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Universal Data  Server</a:t>
            </a: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 (data format conversion and adoption) </a:t>
            </a:r>
            <a:endParaRPr lang="en-NZ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4" idx="0"/>
            <a:endCxn id="4" idx="2"/>
          </p:cNvCxnSpPr>
          <p:nvPr/>
        </p:nvCxnSpPr>
        <p:spPr>
          <a:xfrm flipV="1">
            <a:off x="4651641" y="5882481"/>
            <a:ext cx="0" cy="200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4" idx="3"/>
            <a:endCxn id="16" idx="2"/>
          </p:cNvCxnSpPr>
          <p:nvPr/>
        </p:nvCxnSpPr>
        <p:spPr>
          <a:xfrm flipV="1">
            <a:off x="7128141" y="5882480"/>
            <a:ext cx="485892" cy="52481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11" idx="2"/>
          </p:cNvCxnSpPr>
          <p:nvPr/>
        </p:nvCxnSpPr>
        <p:spPr>
          <a:xfrm rot="10800000">
            <a:off x="1562101" y="5882480"/>
            <a:ext cx="613040" cy="52481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934</Words>
  <Application>Microsoft Office PowerPoint</Application>
  <PresentationFormat>On-screen Show (4:3)</PresentationFormat>
  <Paragraphs>275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Climate downscaling and impact assessment  Larger picture of climate data applications </vt:lpstr>
      <vt:lpstr>Towards full spectrum weather and climate services(GFCS)   </vt:lpstr>
      <vt:lpstr>User groups are hungry for data  (big meal vs fast food) </vt:lpstr>
      <vt:lpstr>PowerPoint Presentation</vt:lpstr>
      <vt:lpstr>Development ladder of adaptation from concept to good practice</vt:lpstr>
      <vt:lpstr>PowerPoint Presentation</vt:lpstr>
      <vt:lpstr>SimCLIM climate change library method</vt:lpstr>
      <vt:lpstr>Ready to go information</vt:lpstr>
      <vt:lpstr>An ideal knowledge  management system</vt:lpstr>
      <vt:lpstr>Project examples</vt:lpstr>
      <vt:lpstr>Provide climate information to multiple users for Tajikistan (PPCR) </vt:lpstr>
      <vt:lpstr>Climate modelling facility</vt:lpstr>
      <vt:lpstr>Tajikistan hydro power assessment model (concept)</vt:lpstr>
      <vt:lpstr>Sample out put from SimCLIM,  high resolution climate data</vt:lpstr>
      <vt:lpstr>FIFA World Cup 2022 stadium</vt:lpstr>
      <vt:lpstr>FIFA World Cup 2022</vt:lpstr>
      <vt:lpstr>FIFA World Cup 2022</vt:lpstr>
      <vt:lpstr>MRC climate change data</vt:lpstr>
      <vt:lpstr>SimCLIM and GENIES/ UrbanCLIM</vt:lpstr>
      <vt:lpstr>GENIES sectoral interaction in relation to climate change</vt:lpstr>
      <vt:lpstr>Modelling methodological structure </vt:lpstr>
      <vt:lpstr>Dynamic model building and scenario simulation based on system dynamics engine</vt:lpstr>
      <vt:lpstr>Guangzhou urban development master plan </vt:lpstr>
      <vt:lpstr>Water resources management </vt:lpstr>
      <vt:lpstr>Water management concept model</vt:lpstr>
      <vt:lpstr>Process  for  GENIES/UrbanCLIM application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 Systems Ltd</dc:creator>
  <cp:lastModifiedBy>Yinpeng Li</cp:lastModifiedBy>
  <cp:revision>73</cp:revision>
  <dcterms:created xsi:type="dcterms:W3CDTF">2013-08-08T02:17:54Z</dcterms:created>
  <dcterms:modified xsi:type="dcterms:W3CDTF">2013-08-28T03:23:54Z</dcterms:modified>
</cp:coreProperties>
</file>